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4"/>
  </p:notesMasterIdLst>
  <p:sldIdLst>
    <p:sldId id="257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56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47" d="100"/>
          <a:sy n="147" d="100"/>
        </p:scale>
        <p:origin x="208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47B9E5-E7D8-4C4D-9A70-07D2D7F09E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B8FCA18-7A6C-443F-B5AD-71C312D7D1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9D1CDBC-B3DE-4269-A87C-F202BFC1A1B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A930D19-F717-4723-95E6-E1DA6C80E1C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09882B7-B60A-454B-8FAA-97CF59D54A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20125F74-10E9-4D4E-9043-84BB90B226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20C190-49F5-400E-A382-EAF7C692EAB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DB9139-D07A-4BF7-88B2-FEB4098F72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8BAD4A-2A78-40F0-90B2-C566E85F86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B6D652-5047-4FE9-996F-D6AEFDAC56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BDEB2D-8137-48A4-8D01-FE85FD747B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581703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0676C1-441D-416C-86A9-75A47407C4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E9521C-3795-4DD6-96F2-3836ADC57A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7879E2-D6EE-4418-9E32-9318A10C1A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19B50F-9513-4D58-804B-70EA9B568F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217501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718EA3-A766-4266-B174-DF19C47A84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7E5ADE-272A-4DFD-A9B5-596FD8FE35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F58697-E06A-4679-8820-B2F28914A4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089CCC-305F-4635-8565-9F8EBB7D4A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246105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7D445A-A813-4B3E-9E09-8E6328192B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A7B15F-8A3D-4330-A5FA-0E9C403083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1C22CC-3D0C-48AE-A74E-442A1DD36F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AC60CE-0D5B-455F-8B5E-1089970EAC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6722757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43C2CE-B555-4C3C-A07C-729132B22A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06EEEE-D7AD-449F-8828-4AEF594153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5EDB55-FF4D-4F4D-84CB-721BA3477A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5B7E64-637E-4510-963D-DF98434200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871822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2B3055-996A-4428-A293-E914773112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16EA81-C61B-42AF-BE6A-E8BCD336F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C919EF-3A5C-453A-8A78-9E0D68C7FA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916767-6F2D-4157-9311-03AB16F161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481330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01344E9-EAAD-4FFF-82FC-4BE2076C9C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AB598C7-12CC-4049-A5D0-8CDA25A17C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BE41CB2-6DF3-4192-8E77-BC3A6EC0FB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1B8D0-F96C-400A-A872-A3FC835257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0761327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A9027AC-1738-43A5-866D-091F4876CD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666BA07-13C5-494C-B0B2-4F40B1C795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654A0AB-D7D1-4921-B4F0-3CBB09CFF8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E43E2-C9D6-43F1-9AB6-89DE988510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3881931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31FBF9B-D41B-422F-944E-629C4E2CB7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9C83168-0125-47C2-9903-48F75F68B6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576FD34-9FE5-4EAA-8DA6-C8452EF6C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278494-1DA5-4D45-A4CF-09FA572EB3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26807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36C51B-70EF-45C6-A80F-703A6A63C1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3605D3-6BE8-4571-8DAA-8ADCA9F139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E4F2A3-79DA-41B0-9135-085241FAE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0D4A32-B9C3-433C-8154-F0E979A5C7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0003070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CE062E-CA95-4883-BD16-7782D9203F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5DC5F2-2361-4EE5-A8CA-132EED9E82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4A6F0F-2524-45F9-A462-3B3CC69A19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0A8DA3-CAF7-4D7A-9FA7-F117AB8B59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543692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0FA4383-00C3-4E34-BC21-2D4F5CAD6E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25395" dir="2700000" algn="ctr" rotWithShape="0">
              <a:srgbClr val="CCCCCC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A4A9CAE-D8CB-42C1-9D32-108CC199AE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dist="25395" dir="2700000" algn="ctr" rotWithShape="0">
              <a:srgbClr val="CCCCCC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CFE396C-740B-45D5-A8D9-D726461319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ＭＳ Ｐゴシック" pitchFamily="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B06F3E6-5442-4CC1-972C-E703DF2E512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ＭＳ Ｐゴシック" pitchFamily="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43338CB-9EF1-446E-935F-CA99F060F21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Verdana" panose="020B0604030504040204" pitchFamily="34" charset="0"/>
              </a:defRPr>
            </a:lvl1pPr>
          </a:lstStyle>
          <a:p>
            <a:fld id="{122726B3-964D-468B-9BFC-347AB3F4BD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ea typeface="ＭＳ Ｐゴシック" pitchFamily="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>
            <a:extLst>
              <a:ext uri="{FF2B5EF4-FFF2-40B4-BE49-F238E27FC236}">
                <a16:creationId xmlns:a16="http://schemas.microsoft.com/office/drawing/2014/main" id="{1866FE61-F425-465F-85C2-F69E31D8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DE7D2B-F8CE-455E-AD94-69832FACA4C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52FF2D09-D0F3-4791-AF00-BA8851B7CC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362200"/>
            <a:ext cx="8610600" cy="259080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Sprint to Life:</a:t>
            </a:r>
            <a:br>
              <a:rPr lang="en-US" altLang="en-US" dirty="0"/>
            </a:br>
            <a:r>
              <a:rPr lang="en-US" altLang="en-US" dirty="0"/>
              <a:t>Student Coaching Slides</a:t>
            </a:r>
          </a:p>
        </p:txBody>
      </p:sp>
      <p:pic>
        <p:nvPicPr>
          <p:cNvPr id="3076" name="Picture 5" descr="szo0226">
            <a:extLst>
              <a:ext uri="{FF2B5EF4-FFF2-40B4-BE49-F238E27FC236}">
                <a16:creationId xmlns:a16="http://schemas.microsoft.com/office/drawing/2014/main" id="{86F77F9A-8C87-412D-888C-1E547C9F86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14400"/>
            <a:ext cx="14319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5F774165-B5DB-4D27-BB62-198BE8745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C3EB6A-9349-4B7B-9A8A-6CCDEDAE0D2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11AC553C-C1CE-476D-81A7-019D183AC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Prima Facie Case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E1020B6C-109D-4698-AA13-34A3255E3D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2057400"/>
            <a:ext cx="5486400" cy="4114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Conduct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Duty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Breach of Duty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Actual (direct) Cause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Proximate (legal) Cause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Damage</a:t>
            </a:r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DE35E100-46B1-4E80-A3B0-442B31E5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96CA00-1B2E-43D2-A81A-DA624B407C1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1C23D51-48A2-4E84-8657-E7A9BBE4E2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Conduct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A94208D-9DB9-4DD0-B9E5-9FE58410C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2209800"/>
            <a:ext cx="7924800" cy="41148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latin typeface="Arial" panose="020B0604020202020204" pitchFamily="34" charset="0"/>
              </a:rPr>
              <a:t>What Did Sprint to Life Do or Fail to Do?</a:t>
            </a:r>
          </a:p>
          <a:p>
            <a:pPr eaLnBrk="1" hangingPunct="1"/>
            <a:endParaRPr lang="en-US" altLang="en-US" sz="360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3600" dirty="0">
                <a:latin typeface="Arial" panose="020B0604020202020204" pitchFamily="34" charset="0"/>
              </a:rPr>
              <a:t>Affirmative Action</a:t>
            </a:r>
          </a:p>
          <a:p>
            <a:pPr eaLnBrk="1" hangingPunct="1"/>
            <a:endParaRPr lang="en-US" altLang="en-US" sz="360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3600" dirty="0">
                <a:latin typeface="Arial" panose="020B0604020202020204" pitchFamily="34" charset="0"/>
              </a:rPr>
              <a:t>Omission </a:t>
            </a:r>
            <a:r>
              <a:rPr lang="en-US" altLang="en-US" sz="3600" dirty="0"/>
              <a:t>–</a:t>
            </a:r>
            <a:r>
              <a:rPr lang="en-US" altLang="en-US" sz="3600" dirty="0">
                <a:latin typeface="Arial" panose="020B0604020202020204" pitchFamily="34" charset="0"/>
              </a:rPr>
              <a:t> Failure to Act</a:t>
            </a: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F2A76015-0490-4E6E-80D9-5AC32DBD0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52BD28-5CF5-49CA-A7AD-53757AD01A7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1BCE6A5-24FB-4112-9A65-2079028C7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Duty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AF7665B-25F0-4182-955D-B2675A38B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>
                <a:latin typeface="Arial" panose="020B0604020202020204" pitchFamily="34" charset="0"/>
              </a:rPr>
              <a:t>The Concept of Duty Has Two Parts:</a:t>
            </a:r>
          </a:p>
          <a:p>
            <a:pPr eaLnBrk="1" hangingPunct="1">
              <a:lnSpc>
                <a:spcPct val="70000"/>
              </a:lnSpc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What is the Duty?</a:t>
            </a:r>
            <a:endParaRPr lang="en-US" altLang="en-US" sz="3600">
              <a:latin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</a:pPr>
            <a:endParaRPr lang="en-US" altLang="en-US" sz="3200">
              <a:latin typeface="Arial" panose="020B0604020202020204" pitchFamily="34" charset="0"/>
            </a:endParaRPr>
          </a:p>
          <a:p>
            <a:pPr lvl="1" algn="ctr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To Whom is the Duty Owed?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32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521ACF83-86B8-4EA2-90E4-2A626151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1056DC-FF7D-45E3-9EE7-B27DC74F417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B1E6F814-20EF-47A0-B36A-B978F370DD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Duty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3B20A46-8434-459B-83B0-D5D9F7B46B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2860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4000">
                <a:latin typeface="Arial" panose="020B0604020202020204" pitchFamily="34" charset="0"/>
              </a:rPr>
              <a:t>What is the Duty?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3600">
                <a:latin typeface="Arial" panose="020B0604020202020204" pitchFamily="34" charset="0"/>
              </a:rPr>
              <a:t>Standard of Care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To Act as a Reasonable Person</a:t>
            </a:r>
          </a:p>
          <a:p>
            <a:pPr lvl="2" eaLnBrk="1" hangingPunct="1">
              <a:lnSpc>
                <a:spcPct val="80000"/>
              </a:lnSpc>
            </a:pPr>
            <a:endParaRPr lang="en-US" altLang="en-US" sz="3200">
              <a:latin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Custom or Statute</a:t>
            </a:r>
            <a:endParaRPr lang="en-US" altLang="en-US" sz="16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A05721F8-2F39-4C22-BBAB-3957C5D4D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92C50B-5246-489C-A827-03CC511FF00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410C58-50A9-4834-95BF-2BEE9DED22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Duty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5BF6C80-399E-4C9C-8DD8-C7DD52574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2209800"/>
            <a:ext cx="6858000" cy="3429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600">
                <a:latin typeface="Arial" panose="020B0604020202020204" pitchFamily="34" charset="0"/>
              </a:rPr>
              <a:t>To Whom is the Duty Owed?</a:t>
            </a:r>
          </a:p>
          <a:p>
            <a:pPr lvl="3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(See: Get n</a:t>
            </a:r>
            <a:r>
              <a:rPr lang="en-US" altLang="en-US"/>
              <a:t>’</a:t>
            </a:r>
            <a:r>
              <a:rPr lang="en-US" altLang="en-US">
                <a:latin typeface="Arial" panose="020B0604020202020204" pitchFamily="34" charset="0"/>
              </a:rPr>
              <a:t> Go Library Case)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900">
                <a:latin typeface="Arial" panose="020B0604020202020204" pitchFamily="34" charset="0"/>
              </a:rPr>
              <a:t>	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Relationship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3200">
              <a:latin typeface="Arial" panose="020B0604020202020204" pitchFamily="34" charset="0"/>
            </a:endParaRPr>
          </a:p>
          <a:p>
            <a:pPr lvl="3" algn="ctr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Foreseeable Plaintiff</a:t>
            </a: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altLang="en-US" sz="3200">
              <a:latin typeface="Arial" panose="020B0604020202020204" pitchFamily="34" charset="0"/>
            </a:endParaRPr>
          </a:p>
          <a:p>
            <a:pPr lvl="1" algn="r" eaLnBrk="1" hangingPunct="1">
              <a:lnSpc>
                <a:spcPct val="80000"/>
              </a:lnSpc>
            </a:pPr>
            <a:r>
              <a:rPr lang="en-US" altLang="en-US" sz="3200">
                <a:latin typeface="Arial" panose="020B0604020202020204" pitchFamily="34" charset="0"/>
              </a:rPr>
              <a:t>Public Policy</a:t>
            </a:r>
            <a:endParaRPr lang="en-US" altLang="en-US" sz="18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altLang="en-US" sz="18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D44C92E9-A52B-44E1-982E-D60CB3A79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6DD212-3B50-4B15-A5E6-243DC47E349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20A0B7FA-9AF0-4C74-810C-31C147892B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Breach of Duty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10DA974-C511-47EB-8B21-16FE72F602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2209800"/>
            <a:ext cx="6400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Calculus of the Risk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		(See: Get n</a:t>
            </a:r>
            <a:r>
              <a:rPr lang="en-US" altLang="en-US" sz="1800"/>
              <a:t>’</a:t>
            </a:r>
            <a:r>
              <a:rPr lang="en-US" altLang="en-US" sz="1800">
                <a:latin typeface="Arial" panose="020B0604020202020204" pitchFamily="34" charset="0"/>
              </a:rPr>
              <a:t> Go Library Case)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			1) Likelihood of Harm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			 2) Seriousness of Harm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				      vs.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			3) Cost of Prevention and/or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			4) Utility of the Activity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F106F775-4EAA-4864-BBE6-40AC6AD3D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2AAD40-DB1C-417F-BC40-8C5E6B282BF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DB49A08-0400-4FFB-B33E-9281F05DC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Actual Causation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B2B820E4-1688-4603-83A9-067BAB4E74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82296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Plaintiff Must Connect Conduct to the Loss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900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“</a:t>
            </a:r>
            <a:r>
              <a:rPr lang="en-US" altLang="en-US">
                <a:latin typeface="Arial" panose="020B0604020202020204" pitchFamily="34" charset="0"/>
              </a:rPr>
              <a:t>But for</a:t>
            </a:r>
            <a:r>
              <a:rPr lang="en-US" altLang="en-US"/>
              <a:t>”</a:t>
            </a:r>
            <a:r>
              <a:rPr lang="en-US" altLang="en-US">
                <a:latin typeface="Arial" panose="020B0604020202020204" pitchFamily="34" charset="0"/>
              </a:rPr>
              <a:t> Defendant</a:t>
            </a:r>
            <a:r>
              <a:rPr lang="en-US" altLang="en-US"/>
              <a:t>’</a:t>
            </a:r>
            <a:r>
              <a:rPr lang="en-US" altLang="en-US">
                <a:latin typeface="Arial" panose="020B0604020202020204" pitchFamily="34" charset="0"/>
              </a:rPr>
              <a:t>s Conduct Plaintiff Would         not Have Suffered the Loss</a:t>
            </a:r>
            <a:endParaRPr lang="en-US" altLang="en-US" sz="180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</a:pPr>
            <a:endParaRPr lang="en-US" altLang="en-US" sz="160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Easy, Difficult, or Impossible Burden in this Case?</a:t>
            </a:r>
            <a:endParaRPr lang="en-US" altLang="en-US" sz="180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AEAB5F0D-A123-4FE0-8203-2B05E22CD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2D53BE-FDD5-4253-B99F-5AD6C196B1F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F534968-8332-4AD1-87E0-E156D74401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Proximate</a:t>
            </a:r>
            <a:br>
              <a:rPr lang="en-US" altLang="en-US"/>
            </a:br>
            <a:r>
              <a:rPr lang="en-US" altLang="en-US"/>
              <a:t>(Legal) Cause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F71FEBE-DABE-4F28-AAE3-FC0C322F4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286000"/>
            <a:ext cx="7315200" cy="3886200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Policy Determination</a:t>
            </a:r>
          </a:p>
          <a:p>
            <a:pPr eaLnBrk="1" hangingPunct="1"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/>
            <a:r>
              <a:rPr lang="en-US" altLang="en-US" sz="2400">
                <a:latin typeface="Arial" panose="020B0604020202020204" pitchFamily="34" charset="0"/>
              </a:rPr>
              <a:t>Should Defendant Really be Responsible        for Damages Actually Caused?</a:t>
            </a:r>
          </a:p>
          <a:p>
            <a:pPr lvl="1" eaLnBrk="1" hangingPunct="1">
              <a:buFontTx/>
              <a:buNone/>
            </a:pPr>
            <a:endParaRPr lang="en-US" altLang="en-US" sz="900">
              <a:latin typeface="Arial" panose="020B0604020202020204" pitchFamily="34" charset="0"/>
            </a:endParaRPr>
          </a:p>
          <a:p>
            <a:pPr lvl="1" eaLnBrk="1" hangingPunct="1"/>
            <a:r>
              <a:rPr lang="en-US" altLang="en-US" sz="2400">
                <a:latin typeface="Arial" panose="020B0604020202020204" pitchFamily="34" charset="0"/>
              </a:rPr>
              <a:t>Natural and Probable Consequences</a:t>
            </a:r>
          </a:p>
          <a:p>
            <a:pPr lvl="1" eaLnBrk="1" hangingPunct="1">
              <a:buFontTx/>
              <a:buNone/>
            </a:pPr>
            <a:endParaRPr lang="en-US" altLang="en-US" sz="900">
              <a:latin typeface="Arial" panose="020B0604020202020204" pitchFamily="34" charset="0"/>
            </a:endParaRPr>
          </a:p>
          <a:p>
            <a:pPr lvl="1" eaLnBrk="1" hangingPunct="1"/>
            <a:r>
              <a:rPr lang="en-US" altLang="en-US" sz="2400">
                <a:latin typeface="Arial" panose="020B0604020202020204" pitchFamily="34" charset="0"/>
              </a:rPr>
              <a:t>Did Plaintiff</a:t>
            </a:r>
            <a:r>
              <a:rPr lang="en-US" altLang="en-US" sz="2400"/>
              <a:t>’</a:t>
            </a:r>
            <a:r>
              <a:rPr lang="en-US" altLang="en-US" sz="2400">
                <a:latin typeface="Arial" panose="020B0604020202020204" pitchFamily="34" charset="0"/>
              </a:rPr>
              <a:t>s Loss Come About as a Result of a String of Weird Unforeseeable Events?</a:t>
            </a:r>
          </a:p>
        </p:txBody>
      </p: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F8BD1524-C561-467F-AF37-F649DA04A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1A96BA-2D16-4709-8092-D5E3068484C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33A01C8-4A50-4EC8-89DB-10889DBE91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Damages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B6AAE3F-7E36-480E-B9CE-1A2445CDC6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2286000"/>
            <a:ext cx="6553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Damages Suffered in this Case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Compensatory?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Define/Purpose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>
              <a:latin typeface="Arial" panose="020B0604020202020204" pitchFamily="34" charset="0"/>
            </a:endParaRPr>
          </a:p>
          <a:p>
            <a:pPr lvl="3" eaLnBrk="1" hangingPunct="1">
              <a:lnSpc>
                <a:spcPct val="90000"/>
              </a:lnSpc>
            </a:pPr>
            <a:endParaRPr lang="en-US" altLang="en-US" sz="1000">
              <a:latin typeface="Arial" panose="020B0604020202020204" pitchFamily="34" charset="0"/>
            </a:endParaRPr>
          </a:p>
          <a:p>
            <a:pPr lvl="1" algn="ctr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Punitive Damages?</a:t>
            </a:r>
          </a:p>
          <a:p>
            <a:pPr lvl="2" algn="ctr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Define/Purpose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064CCCC8-9BF4-4610-BB94-13CABB024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FC7D7D-9D48-4578-9D7B-88C5B660D32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85583D63-E2E0-46B5-9A00-D10D63AB5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Defenses </a:t>
            </a:r>
            <a:r>
              <a:rPr lang="en-US" altLang="en-US" sz="3200"/>
              <a:t>(Applicable?)</a:t>
            </a:r>
            <a:endParaRPr lang="en-US" altLang="en-US"/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C91726F2-8488-48DF-985A-A2821E2A32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743200"/>
            <a:ext cx="7391400" cy="4114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Contributory Negligence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Complete Bar to Recovery</a:t>
            </a:r>
          </a:p>
          <a:p>
            <a:pPr lvl="1" eaLnBrk="1" hangingPunct="1"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en-US">
                <a:latin typeface="Arial" panose="020B0604020202020204" pitchFamily="34" charset="0"/>
              </a:rPr>
              <a:t>Comparative Negligence</a:t>
            </a:r>
          </a:p>
          <a:p>
            <a:pPr lvl="1" algn="ctr" eaLnBrk="1" hangingPunct="1"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72870E23-1B37-4762-BCC7-84BFD8D5BD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C38D4E-D171-4FEB-86B8-464033395D9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3E47EEA-59E1-4A34-A977-B1F3EC7264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086600" cy="1470025"/>
          </a:xfrm>
        </p:spPr>
        <p:txBody>
          <a:bodyPr/>
          <a:lstStyle/>
          <a:p>
            <a:pPr algn="l" eaLnBrk="1" hangingPunct="1"/>
            <a:r>
              <a:rPr lang="en-US" altLang="en-US"/>
              <a:t>Question 1:</a:t>
            </a:r>
            <a:br>
              <a:rPr lang="en-US" altLang="en-US"/>
            </a:br>
            <a:r>
              <a:rPr lang="en-US" altLang="en-US"/>
              <a:t>Regression Analysis	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AAE9707-66B1-4D5B-A6B3-07B1F2E706A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2895600"/>
            <a:ext cx="4495800" cy="1752600"/>
          </a:xfrm>
        </p:spPr>
        <p:txBody>
          <a:bodyPr/>
          <a:lstStyle/>
          <a:p>
            <a:pPr eaLnBrk="1" hangingPunct="1"/>
            <a:r>
              <a:rPr lang="en-US" altLang="en-US"/>
              <a:t>Y = a + bX,</a:t>
            </a:r>
          </a:p>
          <a:p>
            <a:pPr eaLnBrk="1" hangingPunct="1"/>
            <a:r>
              <a:rPr lang="en-US" altLang="en-US"/>
              <a:t>X is given,</a:t>
            </a:r>
          </a:p>
          <a:p>
            <a:pPr eaLnBrk="1" hangingPunct="1"/>
            <a:r>
              <a:rPr lang="en-US" altLang="en-US"/>
              <a:t>Y is predicted</a:t>
            </a: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C7B7173A-FD96-40C3-8DF6-EFAB75BA1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37F588-D3B8-432D-AB85-D0FB38C7781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3BB65C71-68E0-4DD2-A6BB-CDAA9FDF6F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6781800" cy="1143000"/>
          </a:xfrm>
        </p:spPr>
        <p:txBody>
          <a:bodyPr/>
          <a:lstStyle/>
          <a:p>
            <a:pPr eaLnBrk="1" hangingPunct="1"/>
            <a:r>
              <a:rPr lang="en-US" altLang="en-US"/>
              <a:t>Question 6:</a:t>
            </a:r>
            <a:br>
              <a:rPr lang="en-US" altLang="en-US"/>
            </a:br>
            <a:r>
              <a:rPr lang="en-US" altLang="en-US"/>
              <a:t>Negligence Per Se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8915DB36-5F88-4A1D-874C-34ED4A0F05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Define</a:t>
            </a:r>
          </a:p>
          <a:p>
            <a:pPr lvl="1" eaLnBrk="1" hangingPunct="1"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Relation to the Prima Facie Case of Negligence</a:t>
            </a:r>
          </a:p>
          <a:p>
            <a:pPr eaLnBrk="1" hangingPunct="1"/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Any Light Shed on This by Statutes in the Library?</a:t>
            </a:r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6E763520-B503-4CCC-990B-4E2DC9A4A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D2BB58-4504-4147-BC5E-E2704FC8EC2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2A8F334-478E-4003-9863-DBCED3CD94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Question 6:</a:t>
            </a:r>
            <a:br>
              <a:rPr lang="en-US" altLang="en-US"/>
            </a:br>
            <a:r>
              <a:rPr lang="en-US" altLang="en-US"/>
              <a:t>Conclusion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6AD91B4-9E34-4D55-A635-B712173CA2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5943600" cy="4114800"/>
          </a:xfrm>
        </p:spPr>
        <p:txBody>
          <a:bodyPr/>
          <a:lstStyle/>
          <a:p>
            <a:pPr eaLnBrk="1" hangingPunct="1"/>
            <a:r>
              <a:rPr lang="en-US" altLang="en-US"/>
              <a:t>Conclusion Different From Question 5</a:t>
            </a:r>
          </a:p>
          <a:p>
            <a:pPr lvl="4" eaLnBrk="1" hangingPunct="1"/>
            <a:r>
              <a:rPr lang="en-US" altLang="en-US" sz="2400"/>
              <a:t>YES</a:t>
            </a:r>
          </a:p>
          <a:p>
            <a:pPr lvl="4" eaLnBrk="1" hangingPunct="1"/>
            <a:r>
              <a:rPr lang="en-US" altLang="en-US" sz="2400"/>
              <a:t>NO</a:t>
            </a:r>
          </a:p>
          <a:p>
            <a:pPr lvl="4" eaLnBrk="1" hangingPunct="1"/>
            <a:r>
              <a:rPr lang="en-US" altLang="en-US" sz="2400"/>
              <a:t>MAYBE</a:t>
            </a:r>
          </a:p>
          <a:p>
            <a:pPr lvl="4" eaLnBrk="1" hangingPunct="1"/>
            <a:r>
              <a:rPr lang="en-US" altLang="en-US" sz="2400"/>
              <a:t>NO IDEA</a:t>
            </a:r>
          </a:p>
          <a:p>
            <a:pPr lvl="4" eaLnBrk="1" hangingPunct="1"/>
            <a:r>
              <a:rPr lang="en-US" altLang="en-US" sz="2400"/>
              <a:t>GIVE UP</a:t>
            </a:r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33E7870B-2B27-4F43-9243-C440D0A2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73C151-11BB-4D22-AE7D-7E75B5034CC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28610BAD-06D0-42E2-B45B-F042120847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Question 7: Ethics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75F0873-3935-47D2-8EEC-A0DA999EB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743200"/>
            <a:ext cx="7772400" cy="2286000"/>
          </a:xfrm>
        </p:spPr>
        <p:txBody>
          <a:bodyPr/>
          <a:lstStyle/>
          <a:p>
            <a:pPr eaLnBrk="1" hangingPunct="1"/>
            <a:r>
              <a:rPr lang="en-US" altLang="en-US"/>
              <a:t>Approaches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Mission - Vision - Core Values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88B2A0CC-7E96-4A77-936F-2215DD3D2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955485-39AA-45EC-ABF0-383628A17BF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C16615D-CB43-4113-8783-4E81B3307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Question 1:</a:t>
            </a:r>
            <a:br>
              <a:rPr lang="en-US" altLang="en-US"/>
            </a:br>
            <a:r>
              <a:rPr lang="en-US" altLang="en-US"/>
              <a:t>Excel Steps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57FB43E-FD44-4EF1-8A77-00770F5D4F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133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400"/>
              <a:t>Go to web site to get data</a:t>
            </a:r>
          </a:p>
          <a:p>
            <a:pPr eaLnBrk="1" hangingPunct="1"/>
            <a:r>
              <a:rPr lang="en-US" altLang="en-US" sz="2400"/>
              <a:t>Click Data, then Data Analysis on right (If not in menu, click Add-ins, Analysis Tool Pak)</a:t>
            </a:r>
          </a:p>
          <a:p>
            <a:pPr eaLnBrk="1" hangingPunct="1"/>
            <a:r>
              <a:rPr lang="en-US" altLang="en-US" sz="2400"/>
              <a:t>Regression, OK</a:t>
            </a:r>
          </a:p>
          <a:p>
            <a:pPr eaLnBrk="1" hangingPunct="1"/>
            <a:r>
              <a:rPr lang="en-US" altLang="en-US" sz="2400"/>
              <a:t>Click labels</a:t>
            </a:r>
          </a:p>
          <a:p>
            <a:pPr eaLnBrk="1" hangingPunct="1"/>
            <a:r>
              <a:rPr lang="en-US" altLang="en-US" sz="2400"/>
              <a:t>Enter two columns of numbers</a:t>
            </a:r>
          </a:p>
          <a:p>
            <a:pPr eaLnBrk="1" hangingPunct="1"/>
            <a:r>
              <a:rPr lang="en-US" altLang="en-US" sz="2400"/>
              <a:t>Note: dialog box has Y before X</a:t>
            </a:r>
          </a:p>
          <a:p>
            <a:pPr eaLnBrk="1" hangingPunct="1"/>
            <a:endParaRPr lang="en-US" altLang="en-US" sz="2400"/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E8E509F5-E5D9-4EAB-8A3F-9A8A89475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46A874-CFB6-450F-8DB3-B85B41D1DBE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3CCB73C-BFA1-4FAB-B1C9-84F343718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Question 1:</a:t>
            </a:r>
            <a:br>
              <a:rPr lang="en-US" altLang="en-US" sz="4000"/>
            </a:br>
            <a:r>
              <a:rPr lang="en-US" altLang="en-US" sz="4000"/>
              <a:t>Regression Equation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A28A4E0C-E3DB-4350-A885-7F9C9740B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400"/>
              <a:t>Bottom table, Column = Coefficients</a:t>
            </a:r>
          </a:p>
          <a:p>
            <a:pPr eaLnBrk="1" hangingPunct="1"/>
            <a:r>
              <a:rPr lang="en-US" altLang="en-US" sz="2400"/>
              <a:t>Row = intercept =a</a:t>
            </a:r>
          </a:p>
          <a:p>
            <a:pPr eaLnBrk="1" hangingPunct="1"/>
            <a:r>
              <a:rPr lang="en-US" altLang="en-US" sz="2400"/>
              <a:t>Row = cholesterol = b = slope</a:t>
            </a:r>
          </a:p>
          <a:p>
            <a:pPr eaLnBrk="1" hangingPunct="1"/>
            <a:r>
              <a:rPr lang="en-US" altLang="en-US" sz="2400"/>
              <a:t>Interpret slope: If X increases by 1 unit, Y changes (increases? decreases?) by b units  </a:t>
            </a: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8381770F-3DC7-4E3C-BBB3-CECB51411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6E38FF-EFC2-4E35-B5A3-9E813A57D4A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882A931-0E26-4F84-B30E-E8413F0253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Question 1: Coefficient</a:t>
            </a:r>
            <a:br>
              <a:rPr lang="en-US" altLang="en-US" sz="4000"/>
            </a:br>
            <a:r>
              <a:rPr lang="en-US" altLang="en-US" sz="4000"/>
              <a:t> of Determination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3D479ACB-77B2-4C87-B5C8-5DC907C386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Top table</a:t>
            </a:r>
          </a:p>
          <a:p>
            <a:pPr eaLnBrk="1" hangingPunct="1"/>
            <a:r>
              <a:rPr lang="en-US" altLang="en-US"/>
              <a:t>Row = R square</a:t>
            </a:r>
          </a:p>
          <a:p>
            <a:pPr eaLnBrk="1" hangingPunct="1"/>
            <a:r>
              <a:rPr lang="en-US" altLang="en-US"/>
              <a:t>Interpret: R-square per cent of total variation in Y is explained by variation in X</a:t>
            </a: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E36D9319-799C-4DA0-BA52-70769808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2A4405-67CA-4E15-B60F-5A2B0EF9543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2DE4E2D4-001B-40FE-9CE8-881731EB5F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Questions 2:</a:t>
            </a:r>
            <a:br>
              <a:rPr lang="en-US" altLang="en-US"/>
            </a:br>
            <a:r>
              <a:rPr lang="en-US" altLang="en-US"/>
              <a:t>Expected Value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1625A7B7-C729-4625-A225-DF02C2D2B2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E(X) =</a:t>
            </a:r>
            <a:r>
              <a:rPr lang="el-GR" altLang="en-US">
                <a:cs typeface="Arial" panose="020B0604020202020204" pitchFamily="34" charset="0"/>
              </a:rPr>
              <a:t>Σ</a:t>
            </a:r>
            <a:r>
              <a:rPr lang="en-US" altLang="en-US">
                <a:cs typeface="Arial" panose="020B0604020202020204" pitchFamily="34" charset="0"/>
              </a:rPr>
              <a:t>xP(x)</a:t>
            </a:r>
          </a:p>
          <a:p>
            <a:pPr eaLnBrk="1" hangingPunct="1"/>
            <a:r>
              <a:rPr lang="en-US" altLang="en-US">
                <a:cs typeface="Arial" panose="020B0604020202020204" pitchFamily="34" charset="0"/>
              </a:rPr>
              <a:t>Hint: Add constant value to E(x) to get total cost</a:t>
            </a:r>
            <a:endParaRPr lang="el-GR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21BFF030-22A7-4643-9B4B-C55837987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93422A-0E8F-401A-A25F-F38AF602375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5F02350-92DB-481D-A34A-17A6BD8EC3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Question 3:</a:t>
            </a:r>
            <a:br>
              <a:rPr lang="en-US" altLang="en-US"/>
            </a:br>
            <a:r>
              <a:rPr lang="en-US" altLang="en-US"/>
              <a:t>Find Mean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4985FB9C-E056-4D6D-A9FA-AEE9BDA50B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/>
              <a:t>Mean = age at which average person experiences incident = </a:t>
            </a:r>
            <a:r>
              <a:rPr lang="en-US" altLang="en-US" sz="2800">
                <a:cs typeface="Arial" panose="020B0604020202020204" pitchFamily="34" charset="0"/>
              </a:rPr>
              <a:t>µ</a:t>
            </a:r>
          </a:p>
          <a:p>
            <a:pPr eaLnBrk="1" hangingPunct="1"/>
            <a:r>
              <a:rPr lang="en-US" altLang="en-US" sz="2800"/>
              <a:t>Normal: Z = (x-</a:t>
            </a:r>
            <a:r>
              <a:rPr lang="en-US" altLang="en-US" sz="2800">
                <a:cs typeface="Arial" panose="020B0604020202020204" pitchFamily="34" charset="0"/>
              </a:rPr>
              <a:t>µ)/</a:t>
            </a:r>
            <a:r>
              <a:rPr lang="el-GR" altLang="en-US" sz="2800">
                <a:cs typeface="Arial" panose="020B0604020202020204" pitchFamily="34" charset="0"/>
              </a:rPr>
              <a:t>σ</a:t>
            </a:r>
            <a:endParaRPr lang="en-US" altLang="en-US" sz="2800"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800">
                <a:cs typeface="Arial" panose="020B0604020202020204" pitchFamily="34" charset="0"/>
              </a:rPr>
              <a:t>Value of Z from normal table in statistics book</a:t>
            </a:r>
          </a:p>
          <a:p>
            <a:pPr eaLnBrk="1" hangingPunct="1"/>
            <a:r>
              <a:rPr lang="en-US" altLang="en-US" sz="2800">
                <a:cs typeface="Arial" panose="020B0604020202020204" pitchFamily="34" charset="0"/>
              </a:rPr>
              <a:t>Use algebra to solve for µ</a:t>
            </a: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881759AF-4E11-4381-8FE4-298AB73C7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BAE316-16D4-437D-AAAC-4849EEFC203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23B066C-3E50-4101-B096-C205EA36C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Question 4: Expected</a:t>
            </a:r>
            <a:br>
              <a:rPr lang="en-US" altLang="en-US" sz="4000"/>
            </a:br>
            <a:r>
              <a:rPr lang="en-US" altLang="en-US" sz="4000"/>
              <a:t>Number of Lives Saved</a:t>
            </a:r>
            <a:r>
              <a:rPr lang="en-US" altLang="en-US" sz="3600"/>
              <a:t> 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2740884-CF6A-435B-968A-4684BB7152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133600"/>
            <a:ext cx="80772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= Expected number still alive due to defibrillator minus expected number who died due to improper use</a:t>
            </a:r>
          </a:p>
          <a:p>
            <a:pPr eaLnBrk="1" hangingPunct="1">
              <a:buFontTx/>
              <a:buNone/>
            </a:pPr>
            <a:endParaRPr lang="en-US" altLang="en-US" sz="1000"/>
          </a:p>
          <a:p>
            <a:pPr eaLnBrk="1" hangingPunct="1"/>
            <a:r>
              <a:rPr lang="en-US" altLang="en-US"/>
              <a:t>Hint: Use reasoning, not algebraic formula</a:t>
            </a: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>
            <a:extLst>
              <a:ext uri="{FF2B5EF4-FFF2-40B4-BE49-F238E27FC236}">
                <a16:creationId xmlns:a16="http://schemas.microsoft.com/office/drawing/2014/main" id="{F10744F5-F4FB-4A47-A43B-6283E81AAC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35CDC5-B5B8-40D2-9F8A-BC45FB73C4D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78ED255-F9B9-4593-BD35-72FBBB6CC27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524000"/>
          </a:xfrm>
        </p:spPr>
        <p:txBody>
          <a:bodyPr/>
          <a:lstStyle/>
          <a:p>
            <a:pPr algn="l" eaLnBrk="1" hangingPunct="1"/>
            <a:r>
              <a:rPr lang="en-US" altLang="en-US"/>
              <a:t>Question 5:</a:t>
            </a:r>
            <a:br>
              <a:rPr lang="en-US" altLang="en-US"/>
            </a:br>
            <a:r>
              <a:rPr lang="en-US" altLang="en-US"/>
              <a:t>Negligence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B5B95A69-B256-42CA-ACF3-4A1F5A94A60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2286000"/>
            <a:ext cx="7543800" cy="17526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</a:rPr>
              <a:t>Define</a:t>
            </a:r>
          </a:p>
          <a:p>
            <a:pPr algn="l" eaLnBrk="1" hangingPunct="1"/>
            <a:endParaRPr lang="en-US" altLang="en-US">
              <a:latin typeface="Arial" panose="020B0604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</a:rPr>
              <a:t>Prima Facie Case </a:t>
            </a:r>
            <a:r>
              <a:rPr lang="en-US" altLang="en-US"/>
              <a:t>–</a:t>
            </a:r>
            <a:r>
              <a:rPr lang="en-US" altLang="en-US">
                <a:latin typeface="Arial" panose="020B0604020202020204" pitchFamily="34" charset="0"/>
              </a:rPr>
              <a:t> Plaintiff</a:t>
            </a:r>
            <a:r>
              <a:rPr lang="en-US" altLang="en-US"/>
              <a:t>’</a:t>
            </a:r>
            <a:r>
              <a:rPr lang="en-US" altLang="en-US">
                <a:latin typeface="Arial" panose="020B0604020202020204" pitchFamily="34" charset="0"/>
              </a:rPr>
              <a:t>s Burden</a:t>
            </a:r>
          </a:p>
          <a:p>
            <a:pPr algn="l" eaLnBrk="1" hangingPunct="1"/>
            <a:endParaRPr lang="en-US" altLang="en-US">
              <a:latin typeface="Arial" panose="020B0604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>
                <a:latin typeface="Arial" panose="020B0604020202020204" pitchFamily="34" charset="0"/>
              </a:rPr>
              <a:t>Defenses </a:t>
            </a:r>
            <a:r>
              <a:rPr lang="en-US" altLang="en-US"/>
              <a:t>–</a:t>
            </a:r>
            <a:r>
              <a:rPr lang="en-US" altLang="en-US">
                <a:latin typeface="Arial" panose="020B0604020202020204" pitchFamily="34" charset="0"/>
              </a:rPr>
              <a:t> Defendant</a:t>
            </a:r>
            <a:r>
              <a:rPr lang="en-US" altLang="en-US"/>
              <a:t>’</a:t>
            </a:r>
            <a:r>
              <a:rPr lang="en-US" altLang="en-US">
                <a:latin typeface="Arial" panose="020B0604020202020204" pitchFamily="34" charset="0"/>
              </a:rPr>
              <a:t>s Burden</a:t>
            </a: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Discus">
  <a:themeElements>
    <a:clrScheme name="Discus 1">
      <a:dk1>
        <a:srgbClr val="004080"/>
      </a:dk1>
      <a:lt1>
        <a:srgbClr val="EFEFEF"/>
      </a:lt1>
      <a:dk2>
        <a:srgbClr val="004080"/>
      </a:dk2>
      <a:lt2>
        <a:srgbClr val="808080"/>
      </a:lt2>
      <a:accent1>
        <a:srgbClr val="99CCFF"/>
      </a:accent1>
      <a:accent2>
        <a:srgbClr val="CCCCFF"/>
      </a:accent2>
      <a:accent3>
        <a:srgbClr val="F6F6F6"/>
      </a:accent3>
      <a:accent4>
        <a:srgbClr val="00356C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iscus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" charset="-128"/>
          </a:defRPr>
        </a:defPPr>
      </a:lstStyle>
    </a:lnDef>
  </a:objectDefaults>
  <a:extraClrSchemeLst>
    <a:extraClrScheme>
      <a:clrScheme name="Discus 1">
        <a:dk1>
          <a:srgbClr val="004080"/>
        </a:dk1>
        <a:lt1>
          <a:srgbClr val="EFEFEF"/>
        </a:lt1>
        <a:dk2>
          <a:srgbClr val="00408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6F6F6"/>
        </a:accent3>
        <a:accent4>
          <a:srgbClr val="00356C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cus 2">
        <a:dk1>
          <a:srgbClr val="004080"/>
        </a:dk1>
        <a:lt1>
          <a:srgbClr val="EFEFEF"/>
        </a:lt1>
        <a:dk2>
          <a:srgbClr val="004080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6F6F6"/>
        </a:accent3>
        <a:accent4>
          <a:srgbClr val="00356C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cus 3">
        <a:dk1>
          <a:srgbClr val="004080"/>
        </a:dk1>
        <a:lt1>
          <a:srgbClr val="FFFFFF"/>
        </a:lt1>
        <a:dk2>
          <a:srgbClr val="00408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00356C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2004:Templates:Presentations:Designs:Discus</Template>
  <TotalTime>170</TotalTime>
  <Words>616</Words>
  <PresentationFormat>On-screen Show (4:3)</PresentationFormat>
  <Paragraphs>156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Verdana</vt:lpstr>
      <vt:lpstr>Discus</vt:lpstr>
      <vt:lpstr>Sprint to Life: Student Coaching Slides</vt:lpstr>
      <vt:lpstr>Question 1: Regression Analysis </vt:lpstr>
      <vt:lpstr>Question 1: Excel Steps</vt:lpstr>
      <vt:lpstr>Question 1: Regression Equation</vt:lpstr>
      <vt:lpstr>Question 1: Coefficient  of Determination</vt:lpstr>
      <vt:lpstr>Questions 2: Expected Value</vt:lpstr>
      <vt:lpstr>Question 3: Find Mean</vt:lpstr>
      <vt:lpstr>Question 4: Expected Number of Lives Saved </vt:lpstr>
      <vt:lpstr>Question 5: Negligence</vt:lpstr>
      <vt:lpstr>Prima Facie Case</vt:lpstr>
      <vt:lpstr>Conduct</vt:lpstr>
      <vt:lpstr>Duty</vt:lpstr>
      <vt:lpstr>Duty</vt:lpstr>
      <vt:lpstr>Duty</vt:lpstr>
      <vt:lpstr>Breach of Duty</vt:lpstr>
      <vt:lpstr>Actual Causation</vt:lpstr>
      <vt:lpstr>Proximate (Legal) Cause</vt:lpstr>
      <vt:lpstr>Damages</vt:lpstr>
      <vt:lpstr>Defenses (Applicable?)</vt:lpstr>
      <vt:lpstr>Question 6: Negligence Per Se</vt:lpstr>
      <vt:lpstr>Question 6: Conclusion</vt:lpstr>
      <vt:lpstr>Question 7: Ethics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2008-02-29T22:40:20Z</dcterms:created>
  <dcterms:modified xsi:type="dcterms:W3CDTF">2022-07-08T07:57:32Z</dcterms:modified>
</cp:coreProperties>
</file>